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42" r:id="rId2"/>
  </p:sldIdLst>
  <p:sldSz cx="12190413" cy="6859588"/>
  <p:notesSz cx="6858000" cy="9144000"/>
  <p:custDataLst>
    <p:tags r:id="rId4"/>
  </p:custDataLst>
  <p:defaultTextStyle>
    <a:defPPr>
      <a:defRPr lang="es-CO"/>
    </a:defPPr>
    <a:lvl1pPr marL="0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251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502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2753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700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125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5505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09756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4007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FE059"/>
    <a:srgbClr val="E27B14"/>
    <a:srgbClr val="E5C438"/>
    <a:srgbClr val="2A5162"/>
    <a:srgbClr val="00B050"/>
    <a:srgbClr val="002823"/>
    <a:srgbClr val="13A28B"/>
    <a:srgbClr val="E89543"/>
    <a:srgbClr val="0050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660"/>
  </p:normalViewPr>
  <p:slideViewPr>
    <p:cSldViewPr>
      <p:cViewPr varScale="1">
        <p:scale>
          <a:sx n="90" d="100"/>
          <a:sy n="90" d="100"/>
        </p:scale>
        <p:origin x="374" y="67"/>
      </p:cViewPr>
      <p:guideLst>
        <p:guide orient="horz" pos="216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E52117-1CDE-49C9-AA8B-8CDFB8F7102C}" type="datetimeFigureOut">
              <a:rPr lang="es-CO" smtClean="0"/>
              <a:t>12/03/2025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D7F857-95B7-4AF3-BC02-B0F4E65BDEE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0966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742612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365760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921490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750492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831857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198441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021418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352071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430872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375037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875443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1164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1088502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188" indent="-408188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84408" indent="-340157" algn="l" defTabSz="1088502" rtl="0" eaLnBrk="1" latinLnBrk="0" hangingPunct="1">
        <a:spcBef>
          <a:spcPct val="20000"/>
        </a:spcBef>
        <a:buFont typeface="Arial" panose="020B0604020202020204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60627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04878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9129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3380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631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882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6132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251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02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753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700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125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5505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756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4007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A055A20-1E9B-7CD1-2BC0-B7A23EF7BE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455484"/>
              </p:ext>
            </p:extLst>
          </p:nvPr>
        </p:nvGraphicFramePr>
        <p:xfrm>
          <a:off x="3034473" y="1341562"/>
          <a:ext cx="7533017" cy="4621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57077">
                  <a:extLst>
                    <a:ext uri="{9D8B030D-6E8A-4147-A177-3AD203B41FA5}">
                      <a16:colId xmlns:a16="http://schemas.microsoft.com/office/drawing/2014/main" val="4269503665"/>
                    </a:ext>
                  </a:extLst>
                </a:gridCol>
                <a:gridCol w="1375940">
                  <a:extLst>
                    <a:ext uri="{9D8B030D-6E8A-4147-A177-3AD203B41FA5}">
                      <a16:colId xmlns:a16="http://schemas.microsoft.com/office/drawing/2014/main" val="319699756"/>
                    </a:ext>
                  </a:extLst>
                </a:gridCol>
              </a:tblGrid>
              <a:tr h="122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b="1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Temática</a:t>
                      </a:r>
                      <a:r>
                        <a:rPr lang="es-CO" sz="2000" b="1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CO" sz="2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A28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8502" rtl="0" eaLnBrk="1" fontAlgn="b" latinLnBrk="0" hangingPunct="1"/>
                      <a:r>
                        <a:rPr lang="es-CO" sz="2000" b="1" u="none" strike="noStrike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Fecha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A2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531581"/>
                  </a:ext>
                </a:extLst>
              </a:tr>
              <a:tr h="309634">
                <a:tc>
                  <a:txBody>
                    <a:bodyPr/>
                    <a:lstStyle/>
                    <a:p>
                      <a:pPr marL="0" indent="0" algn="just" defTabSz="1088502" rtl="0" eaLnBrk="1" fontAlgn="b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MX" sz="2000" b="1" kern="1200" dirty="0">
                          <a:solidFill>
                            <a:srgbClr val="23505E"/>
                          </a:solidFill>
                          <a:latin typeface="+mn-lt"/>
                          <a:ea typeface="+mn-ea"/>
                          <a:cs typeface="+mn-cs"/>
                        </a:rPr>
                        <a:t>Derechos y Deberes en Salud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1088502" rtl="0" eaLnBrk="1" fontAlgn="b" latinLnBrk="0" hangingPunct="1"/>
                      <a:r>
                        <a:rPr lang="es-CO" sz="2000" b="1" kern="1200" dirty="0">
                          <a:solidFill>
                            <a:srgbClr val="23505E"/>
                          </a:solidFill>
                          <a:latin typeface="+mn-lt"/>
                          <a:ea typeface="+mn-ea"/>
                          <a:cs typeface="+mn-cs"/>
                        </a:rPr>
                        <a:t>Enero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989339"/>
                  </a:ext>
                </a:extLst>
              </a:tr>
              <a:tr h="97373">
                <a:tc>
                  <a:txBody>
                    <a:bodyPr/>
                    <a:lstStyle/>
                    <a:p>
                      <a:pPr marL="0" indent="0" algn="just" defTabSz="1088502" rtl="0" eaLnBrk="1" fontAlgn="b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CO" sz="2000" b="1" kern="1200" dirty="0">
                          <a:solidFill>
                            <a:srgbClr val="23505E"/>
                          </a:solidFill>
                          <a:latin typeface="+mn-lt"/>
                          <a:ea typeface="+mn-ea"/>
                          <a:cs typeface="+mn-cs"/>
                        </a:rPr>
                        <a:t>Procedimiento PQRFD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1088502" rtl="0" eaLnBrk="1" fontAlgn="b" latinLnBrk="0" hangingPunct="1"/>
                      <a:r>
                        <a:rPr lang="es-CO" sz="2000" b="1" kern="1200" dirty="0">
                          <a:solidFill>
                            <a:srgbClr val="23505E"/>
                          </a:solidFill>
                          <a:latin typeface="+mn-lt"/>
                          <a:ea typeface="+mn-ea"/>
                          <a:cs typeface="+mn-cs"/>
                        </a:rPr>
                        <a:t>Febrero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914568"/>
                  </a:ext>
                </a:extLst>
              </a:tr>
              <a:tr h="247211">
                <a:tc>
                  <a:txBody>
                    <a:bodyPr/>
                    <a:lstStyle/>
                    <a:p>
                      <a:pPr marL="0" indent="0" algn="just" defTabSz="1088502" rtl="0" eaLnBrk="1" fontAlgn="b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MX" sz="2000" b="1" kern="1200" dirty="0">
                          <a:solidFill>
                            <a:srgbClr val="23505E"/>
                          </a:solidFill>
                          <a:latin typeface="+mn-lt"/>
                          <a:ea typeface="+mn-ea"/>
                          <a:cs typeface="+mn-cs"/>
                        </a:rPr>
                        <a:t>Hábitos de </a:t>
                      </a:r>
                      <a:r>
                        <a:rPr lang="es-MX" sz="2000" b="1" kern="1200">
                          <a:solidFill>
                            <a:srgbClr val="23505E"/>
                          </a:solidFill>
                          <a:latin typeface="+mn-lt"/>
                          <a:ea typeface="+mn-ea"/>
                          <a:cs typeface="+mn-cs"/>
                        </a:rPr>
                        <a:t>Vida Saludable </a:t>
                      </a:r>
                      <a:endParaRPr lang="es-MX" sz="2000" b="1" kern="1200" dirty="0">
                        <a:solidFill>
                          <a:srgbClr val="23505E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1088502" rtl="0" eaLnBrk="1" fontAlgn="b" latinLnBrk="0" hangingPunct="1"/>
                      <a:r>
                        <a:rPr lang="es-CO" sz="2000" b="1" kern="1200" dirty="0">
                          <a:solidFill>
                            <a:srgbClr val="23505E"/>
                          </a:solidFill>
                          <a:latin typeface="+mn-lt"/>
                          <a:ea typeface="+mn-ea"/>
                          <a:cs typeface="+mn-cs"/>
                        </a:rPr>
                        <a:t>Marzo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929535"/>
                  </a:ext>
                </a:extLst>
              </a:tr>
              <a:tr h="358991">
                <a:tc>
                  <a:txBody>
                    <a:bodyPr/>
                    <a:lstStyle/>
                    <a:p>
                      <a:pPr marL="0" marR="0" lvl="0" indent="0" algn="just" defTabSz="1088502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2000" b="1" kern="1200" dirty="0">
                          <a:solidFill>
                            <a:srgbClr val="23505E"/>
                          </a:solidFill>
                          <a:latin typeface="+mn-lt"/>
                          <a:ea typeface="+mn-ea"/>
                          <a:cs typeface="+mn-cs"/>
                        </a:rPr>
                        <a:t>Conceptos generales  sobre Control Social en Salud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1088502" rtl="0" eaLnBrk="1" fontAlgn="b" latinLnBrk="0" hangingPunct="1"/>
                      <a:r>
                        <a:rPr lang="es-CO" sz="2000" b="1" kern="1200" dirty="0">
                          <a:solidFill>
                            <a:srgbClr val="23505E"/>
                          </a:solidFill>
                          <a:latin typeface="+mn-lt"/>
                          <a:ea typeface="+mn-ea"/>
                          <a:cs typeface="+mn-cs"/>
                        </a:rPr>
                        <a:t>Abril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948174"/>
                  </a:ext>
                </a:extLst>
              </a:tr>
              <a:tr h="248260">
                <a:tc>
                  <a:txBody>
                    <a:bodyPr/>
                    <a:lstStyle/>
                    <a:p>
                      <a:pPr marL="0" marR="0" lvl="0" indent="0" algn="just" defTabSz="1088502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2000" b="1" kern="1200" dirty="0">
                          <a:solidFill>
                            <a:srgbClr val="23505E"/>
                          </a:solidFill>
                          <a:latin typeface="+mn-lt"/>
                          <a:ea typeface="+mn-ea"/>
                          <a:cs typeface="+mn-cs"/>
                        </a:rPr>
                        <a:t>Conceptos generales sobre Rendición de Cuentas</a:t>
                      </a:r>
                      <a:endParaRPr lang="es-CO" sz="2000" b="1" kern="1200" dirty="0">
                        <a:solidFill>
                          <a:srgbClr val="23505E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1088502" rtl="0" eaLnBrk="1" fontAlgn="b" latinLnBrk="0" hangingPunct="1"/>
                      <a:r>
                        <a:rPr lang="es-CO" sz="2000" b="1" kern="1200" dirty="0">
                          <a:solidFill>
                            <a:srgbClr val="23505E"/>
                          </a:solidFill>
                          <a:latin typeface="+mn-lt"/>
                          <a:ea typeface="+mn-ea"/>
                          <a:cs typeface="+mn-cs"/>
                        </a:rPr>
                        <a:t>Mayo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133729"/>
                  </a:ext>
                </a:extLst>
              </a:tr>
              <a:tr h="307575">
                <a:tc>
                  <a:txBody>
                    <a:bodyPr/>
                    <a:lstStyle/>
                    <a:p>
                      <a:pPr marL="0" marR="0" lvl="0" indent="0" algn="just" defTabSz="1088502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2000" b="1" kern="1200" dirty="0">
                          <a:solidFill>
                            <a:srgbClr val="23505E"/>
                          </a:solidFill>
                          <a:latin typeface="+mn-lt"/>
                          <a:ea typeface="+mn-ea"/>
                          <a:cs typeface="+mn-cs"/>
                        </a:rPr>
                        <a:t>Ruta Visual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1088502" rtl="0" eaLnBrk="1" fontAlgn="b" latinLnBrk="0" hangingPunct="1"/>
                      <a:r>
                        <a:rPr lang="es-CO" sz="2000" b="1" kern="1200" dirty="0">
                          <a:solidFill>
                            <a:srgbClr val="23505E"/>
                          </a:solidFill>
                          <a:latin typeface="+mn-lt"/>
                          <a:ea typeface="+mn-ea"/>
                          <a:cs typeface="+mn-cs"/>
                        </a:rPr>
                        <a:t>Junio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502261"/>
                  </a:ext>
                </a:extLst>
              </a:tr>
              <a:tr h="243072">
                <a:tc>
                  <a:txBody>
                    <a:bodyPr/>
                    <a:lstStyle/>
                    <a:p>
                      <a:pPr marL="0" marR="0" lvl="0" indent="0" algn="just" defTabSz="1088502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2000" b="1" kern="1200" dirty="0">
                          <a:solidFill>
                            <a:srgbClr val="23505E"/>
                          </a:solidFill>
                          <a:latin typeface="+mn-lt"/>
                          <a:ea typeface="+mn-ea"/>
                          <a:cs typeface="+mn-cs"/>
                        </a:rPr>
                        <a:t>Política de Participación Social en Salud  (PPSS)</a:t>
                      </a:r>
                      <a:endParaRPr lang="es-CO" sz="2000" b="1" kern="1200" dirty="0">
                        <a:solidFill>
                          <a:srgbClr val="23505E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1088502" rtl="0" eaLnBrk="1" fontAlgn="b" latinLnBrk="0" hangingPunct="1"/>
                      <a:r>
                        <a:rPr lang="es-CO" sz="2000" b="1" kern="1200" dirty="0">
                          <a:solidFill>
                            <a:srgbClr val="23505E"/>
                          </a:solidFill>
                          <a:latin typeface="+mn-lt"/>
                          <a:ea typeface="+mn-ea"/>
                          <a:cs typeface="+mn-cs"/>
                        </a:rPr>
                        <a:t>Julio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194945"/>
                  </a:ext>
                </a:extLst>
              </a:tr>
              <a:tr h="261547">
                <a:tc>
                  <a:txBody>
                    <a:bodyPr/>
                    <a:lstStyle/>
                    <a:p>
                      <a:pPr marL="0" marR="0" lvl="0" indent="0" algn="just" defTabSz="1088502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2000" b="1" kern="1200" dirty="0">
                          <a:solidFill>
                            <a:srgbClr val="23505E"/>
                          </a:solidFill>
                          <a:latin typeface="+mn-lt"/>
                          <a:ea typeface="+mn-ea"/>
                          <a:cs typeface="+mn-cs"/>
                        </a:rPr>
                        <a:t>Programa y ruta Cardiovascular y ruta Autoinmune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1088502" rtl="0" eaLnBrk="1" fontAlgn="b" latinLnBrk="0" hangingPunct="1"/>
                      <a:r>
                        <a:rPr lang="es-CO" sz="2000" b="1" kern="1200" dirty="0">
                          <a:solidFill>
                            <a:srgbClr val="23505E"/>
                          </a:solidFill>
                          <a:latin typeface="+mn-lt"/>
                          <a:ea typeface="+mn-ea"/>
                          <a:cs typeface="+mn-cs"/>
                        </a:rPr>
                        <a:t>Agosto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228724"/>
                  </a:ext>
                </a:extLst>
              </a:tr>
              <a:tr h="477988">
                <a:tc>
                  <a:txBody>
                    <a:bodyPr/>
                    <a:lstStyle/>
                    <a:p>
                      <a:pPr marL="0" marR="0" lvl="0" indent="0" algn="l" defTabSz="1088502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2000" b="1" kern="1200" dirty="0">
                          <a:solidFill>
                            <a:srgbClr val="23505E"/>
                          </a:solidFill>
                          <a:latin typeface="+mn-lt"/>
                          <a:ea typeface="+mn-ea"/>
                          <a:cs typeface="+mn-cs"/>
                        </a:rPr>
                        <a:t>Tecnologías de la información y las comunicaciones (TIC) </a:t>
                      </a:r>
                      <a:endParaRPr lang="es-CO" sz="2000" b="1" kern="1200" dirty="0">
                        <a:solidFill>
                          <a:srgbClr val="23505E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1088502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CO" sz="2000" b="1" kern="1200" dirty="0">
                          <a:solidFill>
                            <a:srgbClr val="23505E"/>
                          </a:solidFill>
                          <a:latin typeface="+mn-lt"/>
                          <a:ea typeface="+mn-ea"/>
                          <a:cs typeface="+mn-cs"/>
                        </a:rPr>
                        <a:t>Septiembre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283886"/>
                  </a:ext>
                </a:extLst>
              </a:tr>
              <a:tr h="254764">
                <a:tc>
                  <a:txBody>
                    <a:bodyPr/>
                    <a:lstStyle/>
                    <a:p>
                      <a:pPr marL="0" marR="0" lvl="0" indent="0" algn="just" defTabSz="1088502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2000" b="1" kern="1200" dirty="0">
                          <a:solidFill>
                            <a:srgbClr val="23505E"/>
                          </a:solidFill>
                          <a:latin typeface="+mn-lt"/>
                          <a:ea typeface="+mn-ea"/>
                          <a:cs typeface="+mn-cs"/>
                        </a:rPr>
                        <a:t>Ruta Mental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1088502" rtl="0" eaLnBrk="1" fontAlgn="b" latinLnBrk="0" hangingPunct="1"/>
                      <a:r>
                        <a:rPr lang="es-CO" sz="2000" b="1" kern="1200" dirty="0">
                          <a:solidFill>
                            <a:srgbClr val="23505E"/>
                          </a:solidFill>
                          <a:latin typeface="+mn-lt"/>
                          <a:ea typeface="+mn-ea"/>
                          <a:cs typeface="+mn-cs"/>
                        </a:rPr>
                        <a:t>Octubre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887304"/>
                  </a:ext>
                </a:extLst>
              </a:tr>
              <a:tr h="477988">
                <a:tc>
                  <a:txBody>
                    <a:bodyPr/>
                    <a:lstStyle/>
                    <a:p>
                      <a:pPr marL="0" marR="0" lvl="0" indent="0" algn="just" defTabSz="1088502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2000" b="1" kern="1200" dirty="0">
                          <a:solidFill>
                            <a:srgbClr val="23505E"/>
                          </a:solidFill>
                          <a:latin typeface="+mn-lt"/>
                          <a:ea typeface="+mn-ea"/>
                          <a:cs typeface="+mn-cs"/>
                        </a:rPr>
                        <a:t>Conceptos Generales  sobre Salud Pública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1088502" rtl="0" eaLnBrk="1" fontAlgn="b" latinLnBrk="0" hangingPunct="1"/>
                      <a:r>
                        <a:rPr lang="es-CO" sz="2000" b="1" kern="1200" dirty="0">
                          <a:solidFill>
                            <a:srgbClr val="23505E"/>
                          </a:solidFill>
                          <a:latin typeface="+mn-lt"/>
                          <a:ea typeface="+mn-ea"/>
                          <a:cs typeface="+mn-cs"/>
                        </a:rPr>
                        <a:t>Noviembre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503818"/>
                  </a:ext>
                </a:extLst>
              </a:tr>
              <a:tr h="477988">
                <a:tc>
                  <a:txBody>
                    <a:bodyPr/>
                    <a:lstStyle/>
                    <a:p>
                      <a:pPr marL="0" marR="0" lvl="0" indent="0" algn="just" defTabSz="1088502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2000" b="1" kern="1200" dirty="0">
                          <a:solidFill>
                            <a:srgbClr val="23505E"/>
                          </a:solidFill>
                          <a:latin typeface="+mn-lt"/>
                          <a:ea typeface="+mn-ea"/>
                          <a:cs typeface="+mn-cs"/>
                        </a:rPr>
                        <a:t>Planificación  y  Presupuestación Participativa </a:t>
                      </a:r>
                      <a:endParaRPr lang="es-CO" sz="2000" b="1" kern="1200" dirty="0">
                        <a:solidFill>
                          <a:srgbClr val="23505E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1088502" rtl="0" eaLnBrk="1" fontAlgn="b" latinLnBrk="0" hangingPunct="1"/>
                      <a:r>
                        <a:rPr lang="es-CO" sz="2000" b="1" kern="1200" dirty="0">
                          <a:solidFill>
                            <a:srgbClr val="23505E"/>
                          </a:solidFill>
                          <a:latin typeface="+mn-lt"/>
                          <a:ea typeface="+mn-ea"/>
                          <a:cs typeface="+mn-cs"/>
                        </a:rPr>
                        <a:t>Diciembre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3398962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F8710DA4-6AEB-EE57-2418-68EAE601458F}"/>
              </a:ext>
            </a:extLst>
          </p:cNvPr>
          <p:cNvSpPr txBox="1"/>
          <p:nvPr/>
        </p:nvSpPr>
        <p:spPr>
          <a:xfrm>
            <a:off x="1198662" y="309621"/>
            <a:ext cx="950505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b="1" dirty="0">
                <a:solidFill>
                  <a:srgbClr val="01A592"/>
                </a:solidFill>
              </a:rPr>
              <a:t>Estrategia pedagógica dirigida a usuarios y</a:t>
            </a:r>
          </a:p>
          <a:p>
            <a:pPr algn="ctr"/>
            <a:r>
              <a:rPr lang="es-CO" b="1" dirty="0">
                <a:solidFill>
                  <a:srgbClr val="01A592"/>
                </a:solidFill>
              </a:rPr>
              <a:t> asociaciones de usuarios</a:t>
            </a:r>
            <a:r>
              <a:rPr lang="es-CO" sz="2000" b="1" dirty="0">
                <a:solidFill>
                  <a:srgbClr val="01A592"/>
                </a:solidFill>
              </a:rPr>
              <a:t>. </a:t>
            </a:r>
            <a:endParaRPr lang="es-MX" sz="2000" b="1" dirty="0">
              <a:solidFill>
                <a:srgbClr val="01A592"/>
              </a:solidFill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9BA411F7-0FA7-D143-79F4-22A4C228618A}"/>
              </a:ext>
            </a:extLst>
          </p:cNvPr>
          <p:cNvSpPr txBox="1"/>
          <p:nvPr/>
        </p:nvSpPr>
        <p:spPr>
          <a:xfrm>
            <a:off x="384160" y="2385610"/>
            <a:ext cx="2614702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CO" sz="2400" b="1" dirty="0">
                <a:solidFill>
                  <a:srgbClr val="23505E"/>
                </a:solidFill>
              </a:rPr>
              <a:t>Incluye temáticas relacionadas con el derecho a la salud y a la participación. Cronograma de enero a diciembre de 2025</a:t>
            </a:r>
          </a:p>
        </p:txBody>
      </p:sp>
    </p:spTree>
    <p:extLst>
      <p:ext uri="{BB962C8B-B14F-4D97-AF65-F5344CB8AC3E}">
        <p14:creationId xmlns:p14="http://schemas.microsoft.com/office/powerpoint/2010/main" val="1806080245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4109</TotalTime>
  <Words>109</Words>
  <Application>Microsoft Office PowerPoint</Application>
  <PresentationFormat>Personalizado</PresentationFormat>
  <Paragraphs>29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LINEREZ</cp:lastModifiedBy>
  <cp:revision>86</cp:revision>
  <dcterms:created xsi:type="dcterms:W3CDTF">2021-01-16T20:41:53Z</dcterms:created>
  <dcterms:modified xsi:type="dcterms:W3CDTF">2025-03-12T19:46:41Z</dcterms:modified>
</cp:coreProperties>
</file>